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334" r:id="rId5"/>
    <p:sldId id="316" r:id="rId6"/>
    <p:sldId id="337" r:id="rId7"/>
    <p:sldId id="343" r:id="rId8"/>
    <p:sldId id="342" r:id="rId9"/>
    <p:sldId id="336" r:id="rId10"/>
    <p:sldId id="324" r:id="rId11"/>
    <p:sldId id="346" r:id="rId12"/>
    <p:sldId id="328" r:id="rId13"/>
    <p:sldId id="345" r:id="rId14"/>
    <p:sldId id="331" r:id="rId15"/>
    <p:sldId id="347" r:id="rId16"/>
    <p:sldId id="349" r:id="rId17"/>
    <p:sldId id="350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70" d="100"/>
          <a:sy n="70" d="100"/>
        </p:scale>
        <p:origin x="78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2897A712-BCE0-48E1-9249-75F8D4C7A8A7}" type="datetime1">
              <a:rPr lang="de-DE" smtClean="0"/>
              <a:t>14.01.2025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397C78D2-97D1-4B37-BDD1-08A09BD4CA9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7F785A7A-6A0C-413D-886D-6A2F0BCC7B27}" type="datetime1">
              <a:rPr lang="de-DE" smtClean="0"/>
              <a:pPr/>
              <a:t>14.01.2025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D5939589-3E79-4C82-AA4A-FE78234FAA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23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05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5939589-3E79-4C82-AA4A-FE78234FAA5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nur mit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de-DE" sz="540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de-DE" sz="4000" b="1" kern="0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de-DE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de-DE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de-DE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de-DE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de-DE" sz="1200">
                <a:solidFill>
                  <a:schemeClr val="tx1"/>
                </a:solidFill>
              </a:defRPr>
            </a:lvl4pPr>
            <a:lvl5pPr>
              <a:defRPr lang="de-DE" sz="14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de-DE" sz="4000" b="1" kern="0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de-DE" sz="1800"/>
            </a:lvl1pPr>
            <a:lvl2pPr marL="457200">
              <a:spcBef>
                <a:spcPts val="1200"/>
              </a:spcBef>
              <a:defRPr lang="de-DE" sz="1800"/>
            </a:lvl2pPr>
            <a:lvl3pPr marL="914400">
              <a:spcBef>
                <a:spcPts val="1200"/>
              </a:spcBef>
              <a:defRPr lang="de-DE" sz="1800"/>
            </a:lvl3pPr>
            <a:lvl4pPr marL="1371600">
              <a:spcBef>
                <a:spcPts val="1200"/>
              </a:spcBef>
              <a:defRPr lang="de-DE" sz="1800"/>
            </a:lvl4pPr>
            <a:lvl5pPr marL="1828800">
              <a:spcBef>
                <a:spcPts val="12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de-DE" sz="1800"/>
            </a:lvl1pPr>
            <a:lvl2pPr>
              <a:spcBef>
                <a:spcPts val="1200"/>
              </a:spcBef>
              <a:defRPr lang="de-DE" sz="1800"/>
            </a:lvl2pPr>
            <a:lvl3pPr>
              <a:spcBef>
                <a:spcPts val="1200"/>
              </a:spcBef>
              <a:defRPr lang="de-DE" sz="1800"/>
            </a:lvl3pPr>
            <a:lvl4pPr>
              <a:spcBef>
                <a:spcPts val="1200"/>
              </a:spcBef>
              <a:defRPr lang="de-DE" sz="1800"/>
            </a:lvl4pPr>
            <a:lvl5pPr>
              <a:spcBef>
                <a:spcPts val="12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fik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7" name="Grafik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8" name="Grafik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de-DE"/>
            </a:lvl1pPr>
          </a:lstStyle>
          <a:p>
            <a:pPr rtl="0"/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fik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6" name="Grafik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7" name="Grafik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de-DE" sz="4000" b="1" kern="0" cap="all" baseline="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de-DE"/>
            </a:def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de-DE"/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lasen und Titel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de-DE" sz="4800" b="1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de-DE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de-DE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/>
              <a:t>Klicken Sie, um Text hinzuzufügen.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fik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5" name="Grafik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6" name="Grafik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D8DA9DAA-006C-4F4B-980E-E3DF019B24E2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de-DE" sz="4000" b="1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Titel durch Klicken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de-DE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de-DE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de-DE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de-DE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de-DE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de-DE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fik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3" name="Grafik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7" name="Grafik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de-DE" sz="540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de-DE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Bil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de-DE" sz="540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de-DE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5" name="Bildplatzhalt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de-DE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de-DE" sz="4000" b="1" kern="0" cap="all" spc="0" baseline="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de-DE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de-DE" sz="1800"/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de-DE" sz="1800"/>
            </a:lvl1pPr>
            <a:lvl2pPr marL="228600">
              <a:defRPr lang="de-DE" sz="1600"/>
            </a:lvl2pPr>
            <a:lvl3pPr marL="457200">
              <a:defRPr lang="de-DE" sz="1400"/>
            </a:lvl3pPr>
            <a:lvl4pPr marL="685800">
              <a:defRPr lang="de-DE" sz="1200"/>
            </a:lvl4pPr>
            <a:lvl5pPr>
              <a:defRPr lang="de-DE" sz="14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fik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9" name="Grafik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ußzeilenplatzhalt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de-DE"/>
            </a:lvl1pPr>
          </a:lstStyle>
          <a:p>
            <a:pPr rtl="0"/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Untertitelfoli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de-DE" sz="5400" b="1" i="0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de-DE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fik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Grafik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3" name="Grafik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de-DE" sz="4000" b="1" kern="0" cap="all" spc="0" baseline="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de-DE" sz="1800"/>
            </a:lvl1pPr>
            <a:lvl2pPr marL="228600">
              <a:spcBef>
                <a:spcPts val="1200"/>
              </a:spcBef>
              <a:defRPr lang="de-DE" sz="1800"/>
            </a:lvl2pPr>
            <a:lvl3pPr marL="685800">
              <a:spcBef>
                <a:spcPts val="1200"/>
              </a:spcBef>
              <a:defRPr lang="de-DE" sz="1800"/>
            </a:lvl3pPr>
            <a:lvl4pPr marL="1143000">
              <a:spcBef>
                <a:spcPts val="1200"/>
              </a:spcBef>
              <a:defRPr lang="de-DE" sz="1800"/>
            </a:lvl4pPr>
            <a:lvl5pPr marL="1600200">
              <a:spcBef>
                <a:spcPts val="12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de-DE" sz="1800"/>
            </a:lvl1pPr>
            <a:lvl2pPr marL="228600">
              <a:spcBef>
                <a:spcPts val="1200"/>
              </a:spcBef>
              <a:defRPr lang="de-DE" sz="1800"/>
            </a:lvl2pPr>
            <a:lvl3pPr marL="685800">
              <a:spcBef>
                <a:spcPts val="1200"/>
              </a:spcBef>
              <a:defRPr lang="de-DE" sz="1800"/>
            </a:lvl3pPr>
            <a:lvl4pPr marL="1143000">
              <a:spcBef>
                <a:spcPts val="1200"/>
              </a:spcBef>
              <a:defRPr lang="de-DE" sz="1800"/>
            </a:lvl4pPr>
            <a:lvl5pPr marL="1600200">
              <a:spcBef>
                <a:spcPts val="12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4" name="Grafik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6" name="Grafik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de-DE"/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de-DE" sz="4000" b="1" kern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de-DE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de-DE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de-DE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de-DE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de-DE" sz="1800"/>
            </a:lvl1pPr>
            <a:lvl2pPr marL="457200" indent="0">
              <a:spcBef>
                <a:spcPts val="1200"/>
              </a:spcBef>
              <a:buNone/>
              <a:defRPr lang="de-DE" sz="1600"/>
            </a:lvl2pPr>
            <a:lvl3pPr marL="914400" indent="0">
              <a:spcBef>
                <a:spcPts val="1200"/>
              </a:spcBef>
              <a:buNone/>
              <a:defRPr lang="de-DE" sz="1400"/>
            </a:lvl3pPr>
            <a:lvl4pPr marL="1371600" indent="0">
              <a:spcBef>
                <a:spcPts val="1200"/>
              </a:spcBef>
              <a:buNone/>
              <a:defRPr lang="de-DE" sz="1200"/>
            </a:lvl4pPr>
            <a:lvl5pPr marL="1828800" indent="0">
              <a:spcBef>
                <a:spcPts val="1200"/>
              </a:spcBef>
              <a:buNone/>
              <a:defRPr lang="de-DE" sz="12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de-DE" sz="1800"/>
            </a:lvl1pPr>
            <a:lvl2pPr>
              <a:spcBef>
                <a:spcPts val="1200"/>
              </a:spcBef>
              <a:defRPr lang="de-DE" sz="1600"/>
            </a:lvl2pPr>
            <a:lvl3pPr>
              <a:spcBef>
                <a:spcPts val="1200"/>
              </a:spcBef>
              <a:defRPr lang="de-DE" sz="1400"/>
            </a:lvl3pPr>
            <a:lvl4pPr>
              <a:spcBef>
                <a:spcPts val="1200"/>
              </a:spcBef>
              <a:defRPr lang="de-DE" sz="1200"/>
            </a:lvl4pPr>
            <a:lvl5pPr>
              <a:spcBef>
                <a:spcPts val="1200"/>
              </a:spcBef>
              <a:defRPr lang="de-DE" sz="12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de-DE"/>
            </a:lvl1pPr>
          </a:lstStyle>
          <a:p>
            <a:pPr rtl="0"/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de-DE" sz="4000" b="1" i="0" kern="0" cap="all" spc="0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de-DE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de-DE" sz="1800"/>
            </a:lvl1pPr>
            <a:lvl2pPr marL="228600">
              <a:lnSpc>
                <a:spcPct val="110000"/>
              </a:lnSpc>
              <a:defRPr lang="de-DE" sz="1600"/>
            </a:lvl2pPr>
            <a:lvl3pPr marL="457200">
              <a:lnSpc>
                <a:spcPct val="110000"/>
              </a:lnSpc>
              <a:defRPr lang="de-DE" sz="1400"/>
            </a:lvl3pPr>
            <a:lvl4pPr marL="685800">
              <a:lnSpc>
                <a:spcPct val="110000"/>
              </a:lnSpc>
              <a:defRPr lang="de-DE" sz="1200"/>
            </a:lvl4pPr>
            <a:lvl5pPr marL="914400">
              <a:lnSpc>
                <a:spcPct val="110000"/>
              </a:lnSpc>
              <a:defRPr lang="de-DE" sz="12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Klicken, um Bild hinzuzufügen</a:t>
            </a:r>
          </a:p>
        </p:txBody>
      </p:sp>
      <p:sp>
        <p:nvSpPr>
          <p:cNvPr id="10" name="Fußzeilenplatzhalt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de-DE"/>
            </a:lvl1pPr>
          </a:lstStyle>
          <a:p>
            <a:pPr rtl="0"/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de-DE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e-DE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 err="1"/>
              <a:t>TheorieAbend</a:t>
            </a:r>
            <a:r>
              <a:rPr lang="de-DE" dirty="0"/>
              <a:t> 14.01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7B8245B-90F5-42D5-BB2F-B23140DB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rtlCol="0" anchor="b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TEAM und Kommunikation verbessern</a:t>
            </a:r>
          </a:p>
        </p:txBody>
      </p:sp>
      <p:pic>
        <p:nvPicPr>
          <p:cNvPr id="5" name="Inhaltsplatzhalter 4" descr="Ein Bild, das draußen, Warnkleidung, Schutzausrüstung, Feuerwehrmann enthält.&#10;&#10;Automatisch generierte Beschreibung">
            <a:extLst>
              <a:ext uri="{FF2B5EF4-FFF2-40B4-BE49-F238E27FC236}">
                <a16:creationId xmlns:a16="http://schemas.microsoft.com/office/drawing/2014/main" id="{FF1102A1-3BA8-BE93-48F3-0AD7E5A2EA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59829" y="2327440"/>
            <a:ext cx="2686981" cy="4040574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39735EC-8D50-D85A-2913-E6718B168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402" y="2327441"/>
            <a:ext cx="4846320" cy="4040574"/>
          </a:xfrm>
        </p:spPr>
        <p:txBody>
          <a:bodyPr/>
          <a:lstStyle/>
          <a:p>
            <a:r>
              <a:rPr lang="en-US" dirty="0"/>
              <a:t>Ideen?</a:t>
            </a:r>
          </a:p>
        </p:txBody>
      </p:sp>
    </p:spTree>
    <p:extLst>
      <p:ext uri="{BB962C8B-B14F-4D97-AF65-F5344CB8AC3E}">
        <p14:creationId xmlns:p14="http://schemas.microsoft.com/office/powerpoint/2010/main" val="252058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6E3E481-F4AC-6914-AB5F-87D215CA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1" y="730321"/>
            <a:ext cx="9401503" cy="57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4923D-C618-15EF-E1D7-7C1B0D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53" y="-337382"/>
            <a:ext cx="10087699" cy="1280160"/>
          </a:xfrm>
        </p:spPr>
        <p:txBody>
          <a:bodyPr rtlCol="0" anchor="b" anchorCtr="0"/>
          <a:lstStyle>
            <a:defPPr>
              <a:defRPr lang="de-DE"/>
            </a:defPPr>
          </a:lstStyle>
          <a:p>
            <a:pPr rtl="0"/>
            <a:r>
              <a:rPr lang="de-DE" dirty="0"/>
              <a:t>CRM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C027212-27D2-9C80-8788-04AA2944D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2354" y="399609"/>
            <a:ext cx="6577507" cy="6351185"/>
          </a:xfrm>
        </p:spPr>
      </p:pic>
    </p:spTree>
    <p:extLst>
      <p:ext uri="{BB962C8B-B14F-4D97-AF65-F5344CB8AC3E}">
        <p14:creationId xmlns:p14="http://schemas.microsoft.com/office/powerpoint/2010/main" val="168935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3280"/>
            <a:ext cx="10302240" cy="1852046"/>
          </a:xfrm>
        </p:spPr>
        <p:txBody>
          <a:bodyPr rtlCol="0" anchor="t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kern="0" dirty="0"/>
              <a:t>TEAM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2966886"/>
            <a:ext cx="10302237" cy="397191"/>
          </a:xfrm>
        </p:spPr>
        <p:txBody>
          <a:bodyPr rtlCol="0" anchor="b">
            <a:norm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EFE04-30FA-A221-5166-7ACE53A1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SAN Fortbildung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915CA-A765-260C-D109-FC326DEA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sz="2400" dirty="0"/>
              <a:t>Tragering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Tragetuch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Krankentrage DIN 13024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Überheben von der Seite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Überheben im Grätschstand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6BCD97-B8EC-32A5-704E-7F46E254A5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sz="2400" dirty="0"/>
              <a:t>- Spineboard</a:t>
            </a:r>
          </a:p>
          <a:p>
            <a:r>
              <a:rPr lang="de-DE" sz="2400" dirty="0"/>
              <a:t>- Schaufeltrage</a:t>
            </a:r>
          </a:p>
          <a:p>
            <a:r>
              <a:rPr lang="de-DE" sz="2400" dirty="0"/>
              <a:t>- Vakuummatratze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50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Themen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800" b="1" dirty="0"/>
              <a:t>Aktuelles</a:t>
            </a:r>
          </a:p>
          <a:p>
            <a:pPr rtl="0"/>
            <a:r>
              <a:rPr lang="de-DE" sz="2800" b="1" dirty="0"/>
              <a:t>KOMMUNIKATION</a:t>
            </a:r>
          </a:p>
          <a:p>
            <a:pPr rtl="0"/>
            <a:r>
              <a:rPr lang="de-DE" sz="2800" b="1" dirty="0"/>
              <a:t>TEAM</a:t>
            </a:r>
          </a:p>
          <a:p>
            <a:pPr rtl="0"/>
            <a:r>
              <a:rPr lang="de-DE" sz="2800" b="1" dirty="0"/>
              <a:t>SAN </a:t>
            </a:r>
            <a:r>
              <a:rPr lang="de-DE" sz="2800" b="1" dirty="0" err="1"/>
              <a:t>Fobi</a:t>
            </a:r>
            <a:endParaRPr lang="de-DE" sz="2800" b="1" dirty="0"/>
          </a:p>
          <a:p>
            <a:pPr rtl="0"/>
            <a:endParaRPr lang="de-DE" dirty="0"/>
          </a:p>
          <a:p>
            <a:pPr rtl="0"/>
            <a:endParaRPr lang="de-DE" dirty="0"/>
          </a:p>
        </p:txBody>
      </p:sp>
      <p:pic>
        <p:nvPicPr>
          <p:cNvPr id="8" name="Bildplatzhalter 7" descr="Ein Bild, das Text, Hund, Logo, Symbol enthält.&#10;&#10;Automatisch generierte Beschreibung">
            <a:extLst>
              <a:ext uri="{FF2B5EF4-FFF2-40B4-BE49-F238E27FC236}">
                <a16:creationId xmlns:a16="http://schemas.microsoft.com/office/drawing/2014/main" id="{F2AC5D20-8172-628E-18BE-01F1D2EC1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009" b="5009"/>
          <a:stretch/>
        </p:blipFill>
        <p:spPr>
          <a:xfrm>
            <a:off x="6695794" y="301752"/>
            <a:ext cx="5220742" cy="6263640"/>
          </a:xfrm>
          <a:noFill/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Die Macht der Kommunikation</a:t>
            </a:r>
          </a:p>
        </p:txBody>
      </p:sp>
      <p:pic>
        <p:nvPicPr>
          <p:cNvPr id="6" name="Bildplatzhalter 5" descr="Ein Bild, das Baum, draußen, Screenshot, Pflanze enthält.&#10;&#10;Automatisch generierte Beschreibung">
            <a:extLst>
              <a:ext uri="{FF2B5EF4-FFF2-40B4-BE49-F238E27FC236}">
                <a16:creationId xmlns:a16="http://schemas.microsoft.com/office/drawing/2014/main" id="{AAF0C9F9-60B9-5AA4-92F9-0179A1C89C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887" b="2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87" y="126797"/>
            <a:ext cx="10302240" cy="1852046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Was beeinflusst die Kommunikation?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2588446"/>
            <a:ext cx="7853678" cy="4269553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342900" indent="-342900" rtl="0">
              <a:buFontTx/>
              <a:buChar char="-"/>
            </a:pPr>
            <a:r>
              <a:rPr lang="de-DE" dirty="0"/>
              <a:t>Empfinden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Gefühle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Beziehung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Tagesform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Stress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Vorgeschichte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Ansprüche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Gewohnheiten</a:t>
            </a:r>
          </a:p>
          <a:p>
            <a:pPr marL="342900" indent="-342900" rtl="0">
              <a:buFontTx/>
              <a:buChar char="-"/>
            </a:pPr>
            <a:r>
              <a:rPr lang="de-DE" dirty="0"/>
              <a:t>Versch. Ziele</a:t>
            </a:r>
          </a:p>
        </p:txBody>
      </p:sp>
      <p:pic>
        <p:nvPicPr>
          <p:cNvPr id="8" name="Bildplatzhalter 7" descr="Ein Bild, das draußen, Baum, Wandern, Person enthält.&#10;&#10;Automatisch generierte Beschreibung">
            <a:extLst>
              <a:ext uri="{FF2B5EF4-FFF2-40B4-BE49-F238E27FC236}">
                <a16:creationId xmlns:a16="http://schemas.microsoft.com/office/drawing/2014/main" id="{F327C99E-09BB-414B-08DB-2EA65AD690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897" b="26897"/>
          <a:stretch>
            <a:fillRect/>
          </a:stretch>
        </p:blipFill>
        <p:spPr>
          <a:xfrm>
            <a:off x="8520487" y="3063423"/>
            <a:ext cx="3043077" cy="3043083"/>
          </a:xfrm>
        </p:spPr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Verschiedene </a:t>
            </a:r>
            <a:r>
              <a:rPr lang="de-DE" dirty="0" err="1"/>
              <a:t>KommunikationsModelle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40" y="2194560"/>
            <a:ext cx="8077200" cy="4023360"/>
          </a:xfrm>
        </p:spPr>
        <p:txBody>
          <a:bodyPr rtlCol="0"/>
          <a:lstStyle>
            <a:defPPr>
              <a:defRPr lang="de-DE"/>
            </a:defPPr>
          </a:lstStyle>
          <a:p>
            <a:pPr marL="285750" indent="-285750" rtl="0">
              <a:buFontTx/>
              <a:buChar char="-"/>
            </a:pPr>
            <a:r>
              <a:rPr lang="de-DE" sz="2800" dirty="0"/>
              <a:t>Sender-Empfänger Modell</a:t>
            </a:r>
          </a:p>
          <a:p>
            <a:pPr marL="285750" indent="-285750" rtl="0">
              <a:buFontTx/>
              <a:buChar char="-"/>
            </a:pPr>
            <a:r>
              <a:rPr lang="de-DE" sz="2800" dirty="0"/>
              <a:t>Sprechsituationsmodell</a:t>
            </a:r>
          </a:p>
          <a:p>
            <a:pPr marL="285750" indent="-285750" rtl="0">
              <a:buFontTx/>
              <a:buChar char="-"/>
            </a:pPr>
            <a:r>
              <a:rPr lang="de-DE" sz="2800" dirty="0"/>
              <a:t>5 Axiome von Watzlawick</a:t>
            </a:r>
          </a:p>
          <a:p>
            <a:pPr marL="285750" indent="-285750" rtl="0">
              <a:buFontTx/>
              <a:buChar char="-"/>
            </a:pPr>
            <a:r>
              <a:rPr lang="de-DE" sz="2800" dirty="0"/>
              <a:t>Vier Ohren Modell /Vier Seiten einer Nachricht</a:t>
            </a:r>
          </a:p>
          <a:p>
            <a:pPr rtl="0"/>
            <a:r>
              <a:rPr lang="de-DE" sz="2800" dirty="0"/>
              <a:t>Sachebene, </a:t>
            </a:r>
            <a:r>
              <a:rPr lang="de-DE" sz="2800" dirty="0" err="1"/>
              <a:t>Apellebene</a:t>
            </a:r>
            <a:r>
              <a:rPr lang="de-DE" sz="2800" dirty="0"/>
              <a:t>, Beziehungsebene, Selbstoffenbarungsebene</a:t>
            </a:r>
          </a:p>
          <a:p>
            <a:pPr rtl="0"/>
            <a:r>
              <a:rPr lang="de-DE" sz="2800" dirty="0"/>
              <a:t>- Eisbergmodell</a:t>
            </a:r>
          </a:p>
        </p:txBody>
      </p:sp>
      <p:pic>
        <p:nvPicPr>
          <p:cNvPr id="6" name="Bildplatzhalter 5" descr="Ein Bild, das draußen, Text, Baum, Pflanze enthält.&#10;&#10;Automatisch generierte Beschreibung">
            <a:extLst>
              <a:ext uri="{FF2B5EF4-FFF2-40B4-BE49-F238E27FC236}">
                <a16:creationId xmlns:a16="http://schemas.microsoft.com/office/drawing/2014/main" id="{C3056928-640C-88EA-B4FF-43D8F25D01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897" b="26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114DAA9-41B6-69D7-90E6-B815D2D4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/>
          <a:lstStyle/>
          <a:p>
            <a:r>
              <a:rPr lang="en-US" dirty="0"/>
              <a:t>Für was </a:t>
            </a:r>
            <a:r>
              <a:rPr lang="en-US" dirty="0" err="1"/>
              <a:t>könnte</a:t>
            </a:r>
            <a:r>
              <a:rPr lang="en-US" dirty="0"/>
              <a:t> das </a:t>
            </a:r>
            <a:r>
              <a:rPr lang="en-US" dirty="0" err="1"/>
              <a:t>stehen</a:t>
            </a:r>
            <a:r>
              <a:rPr lang="en-US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C2D34-59FE-AE19-D4BB-C0ACF69E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49" y="2103119"/>
            <a:ext cx="987552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14B2FB-33BB-E3DB-91B1-4AD9E2579F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44DD84-397F-1A3F-A8AF-23C89947EC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606E4B-35D4-8723-570E-8D06E807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0"/>
            <a:ext cx="9102090" cy="66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Spielt körperliche Distanz eine Rolle?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DAAFD3B1-39B2-42AB-A35F-A094D7E9E62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328032" y="1831651"/>
            <a:ext cx="5920370" cy="3939737"/>
          </a:xfrm>
          <a:prstGeom prst="rect">
            <a:avLst/>
          </a:prstGeom>
        </p:spPr>
      </p:pic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828FD192-492A-A40D-E86A-BABC77587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3521075"/>
            <a:ext cx="4663440" cy="1470214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4978929"/>
            <a:ext cx="4663440" cy="1584918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rtlCol="0" anchor="b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Vier Dimensionen der Körperzeichen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327440"/>
            <a:ext cx="4846320" cy="4040574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b="1" dirty="0"/>
              <a:t> Mimik: </a:t>
            </a:r>
            <a:r>
              <a:rPr lang="de-DE" dirty="0"/>
              <a:t>Gesichtsausdruck</a:t>
            </a:r>
          </a:p>
          <a:p>
            <a:pPr rtl="0"/>
            <a:endParaRPr lang="de-DE" dirty="0"/>
          </a:p>
          <a:p>
            <a:pPr rtl="0"/>
            <a:r>
              <a:rPr lang="de-DE" dirty="0"/>
              <a:t> </a:t>
            </a:r>
            <a:r>
              <a:rPr lang="de-DE" b="1" dirty="0"/>
              <a:t>Gesten: </a:t>
            </a:r>
            <a:r>
              <a:rPr lang="de-DE" dirty="0"/>
              <a:t>Gestikulieren</a:t>
            </a:r>
          </a:p>
          <a:p>
            <a:pPr rtl="0"/>
            <a:endParaRPr lang="de-DE" dirty="0"/>
          </a:p>
          <a:p>
            <a:pPr rtl="0"/>
            <a:r>
              <a:rPr lang="de-DE" b="1" dirty="0"/>
              <a:t>Haltung, Kinesik</a:t>
            </a:r>
            <a:r>
              <a:rPr lang="de-DE" dirty="0"/>
              <a:t>: Körperhaltung</a:t>
            </a:r>
          </a:p>
          <a:p>
            <a:pPr rtl="0"/>
            <a:endParaRPr lang="de-DE" dirty="0"/>
          </a:p>
          <a:p>
            <a:pPr rtl="0"/>
            <a:r>
              <a:rPr lang="de-DE" b="1" dirty="0"/>
              <a:t>Proxemik</a:t>
            </a:r>
            <a:r>
              <a:rPr lang="de-DE" dirty="0"/>
              <a:t>: Wahrnehmung, Orientierung im Raum, Raumverhalten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E099A18C-8DC7-1A0D-BD6E-EA9AD7701B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22671" y="2327441"/>
            <a:ext cx="4247782" cy="4040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2_TF89338750_Win32" id="{1B8D0EAE-E44A-4466-BFAE-B718E10159C7}" vid="{DB463A2D-C5D7-44D1-9C64-7F463E6424F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{D30EF449-1FBF-46B0-B739-44165067201F}tf89338750_win32</Template>
  <TotalTime>0</TotalTime>
  <Words>134</Words>
  <Application>Microsoft Office PowerPoint</Application>
  <PresentationFormat>Breitbild</PresentationFormat>
  <Paragraphs>62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Univers</vt:lpstr>
      <vt:lpstr>GradientVTI</vt:lpstr>
      <vt:lpstr>TheorieAbend 14.01</vt:lpstr>
      <vt:lpstr>Themen</vt:lpstr>
      <vt:lpstr>Die Macht der Kommunikation</vt:lpstr>
      <vt:lpstr>Was beeinflusst die Kommunikation?</vt:lpstr>
      <vt:lpstr>Verschiedene KommunikationsModelle</vt:lpstr>
      <vt:lpstr>Für was könnte das stehen?</vt:lpstr>
      <vt:lpstr>PowerPoint-Präsentation</vt:lpstr>
      <vt:lpstr>Spielt körperliche Distanz eine Rolle?</vt:lpstr>
      <vt:lpstr>Vier Dimensionen der Körperzeichen</vt:lpstr>
      <vt:lpstr>TEAM und Kommunikation verbessern</vt:lpstr>
      <vt:lpstr>PowerPoint-Präsentation</vt:lpstr>
      <vt:lpstr>CRM</vt:lpstr>
      <vt:lpstr>TEAM</vt:lpstr>
      <vt:lpstr>SAN Fortbildung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Gorhan</dc:creator>
  <cp:lastModifiedBy>Vanessa Gorhan</cp:lastModifiedBy>
  <cp:revision>2</cp:revision>
  <dcterms:created xsi:type="dcterms:W3CDTF">2025-01-14T15:52:43Z</dcterms:created>
  <dcterms:modified xsi:type="dcterms:W3CDTF">2025-01-14T16:33:43Z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