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11854-E5CE-4D8E-85D8-A0E8695D141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976421-5F58-48AA-8010-67F4062F64F1}">
      <dgm:prSet/>
      <dgm:spPr/>
      <dgm:t>
        <a:bodyPr/>
        <a:lstStyle/>
        <a:p>
          <a:r>
            <a:rPr lang="de-DE"/>
            <a:t>Theorieteil</a:t>
          </a:r>
          <a:endParaRPr lang="en-US"/>
        </a:p>
      </dgm:t>
    </dgm:pt>
    <dgm:pt modelId="{80653C70-3412-4739-809A-98E8DDF8FEE4}" type="parTrans" cxnId="{B7092FCD-4E67-4ADA-9AD3-AA6CFAE134A2}">
      <dgm:prSet/>
      <dgm:spPr/>
      <dgm:t>
        <a:bodyPr/>
        <a:lstStyle/>
        <a:p>
          <a:endParaRPr lang="en-US"/>
        </a:p>
      </dgm:t>
    </dgm:pt>
    <dgm:pt modelId="{AFB75007-840B-4109-A3F0-84A2083E0C5B}" type="sibTrans" cxnId="{B7092FCD-4E67-4ADA-9AD3-AA6CFAE134A2}">
      <dgm:prSet/>
      <dgm:spPr/>
      <dgm:t>
        <a:bodyPr/>
        <a:lstStyle/>
        <a:p>
          <a:endParaRPr lang="en-US"/>
        </a:p>
      </dgm:t>
    </dgm:pt>
    <dgm:pt modelId="{36C0C674-F742-4EDC-A18B-13B8A64F4CF2}">
      <dgm:prSet/>
      <dgm:spPr/>
      <dgm:t>
        <a:bodyPr/>
        <a:lstStyle/>
        <a:p>
          <a:r>
            <a:rPr lang="de-DE"/>
            <a:t>Einstimmung </a:t>
          </a:r>
          <a:endParaRPr lang="en-US"/>
        </a:p>
      </dgm:t>
    </dgm:pt>
    <dgm:pt modelId="{FC5C377F-2A5A-4EB6-A96C-7263589EFAD2}" type="parTrans" cxnId="{39BCBC27-9F65-4A5F-8B57-53B81F38EBFF}">
      <dgm:prSet/>
      <dgm:spPr/>
      <dgm:t>
        <a:bodyPr/>
        <a:lstStyle/>
        <a:p>
          <a:endParaRPr lang="en-US"/>
        </a:p>
      </dgm:t>
    </dgm:pt>
    <dgm:pt modelId="{C2EE8D66-710F-412E-8475-4FB8ACF4B9E9}" type="sibTrans" cxnId="{39BCBC27-9F65-4A5F-8B57-53B81F38EBFF}">
      <dgm:prSet/>
      <dgm:spPr/>
      <dgm:t>
        <a:bodyPr/>
        <a:lstStyle/>
        <a:p>
          <a:endParaRPr lang="en-US"/>
        </a:p>
      </dgm:t>
    </dgm:pt>
    <dgm:pt modelId="{3EE6C804-4BD2-4E31-B9EB-4D7A53B7F4F4}">
      <dgm:prSet/>
      <dgm:spPr/>
      <dgm:t>
        <a:bodyPr/>
        <a:lstStyle/>
        <a:p>
          <a:r>
            <a:rPr lang="de-DE"/>
            <a:t>„praktische“ Übung</a:t>
          </a:r>
          <a:endParaRPr lang="en-US"/>
        </a:p>
      </dgm:t>
    </dgm:pt>
    <dgm:pt modelId="{0E81D948-385D-4D69-913E-DB6FA95FACFB}" type="parTrans" cxnId="{BB861F96-1C42-411B-9674-D1699C9BD2A1}">
      <dgm:prSet/>
      <dgm:spPr/>
      <dgm:t>
        <a:bodyPr/>
        <a:lstStyle/>
        <a:p>
          <a:endParaRPr lang="en-US"/>
        </a:p>
      </dgm:t>
    </dgm:pt>
    <dgm:pt modelId="{F4AD215C-BA11-4897-A673-7174C5AB9B07}" type="sibTrans" cxnId="{BB861F96-1C42-411B-9674-D1699C9BD2A1}">
      <dgm:prSet/>
      <dgm:spPr/>
      <dgm:t>
        <a:bodyPr/>
        <a:lstStyle/>
        <a:p>
          <a:endParaRPr lang="en-US"/>
        </a:p>
      </dgm:t>
    </dgm:pt>
    <dgm:pt modelId="{616B08D9-A6DD-4F26-90D2-44D020EBA0FA}">
      <dgm:prSet/>
      <dgm:spPr/>
      <dgm:t>
        <a:bodyPr/>
        <a:lstStyle/>
        <a:p>
          <a:r>
            <a:rPr lang="de-DE"/>
            <a:t>Fazit</a:t>
          </a:r>
          <a:endParaRPr lang="en-US"/>
        </a:p>
      </dgm:t>
    </dgm:pt>
    <dgm:pt modelId="{2C1DC446-D7EE-49E4-85AD-2AD7381EB649}" type="parTrans" cxnId="{8E6CA70D-AE94-4681-8F6A-52437253FF18}">
      <dgm:prSet/>
      <dgm:spPr/>
      <dgm:t>
        <a:bodyPr/>
        <a:lstStyle/>
        <a:p>
          <a:endParaRPr lang="en-US"/>
        </a:p>
      </dgm:t>
    </dgm:pt>
    <dgm:pt modelId="{F8634B91-B264-4339-AAEE-B42877F5D08E}" type="sibTrans" cxnId="{8E6CA70D-AE94-4681-8F6A-52437253FF18}">
      <dgm:prSet/>
      <dgm:spPr/>
      <dgm:t>
        <a:bodyPr/>
        <a:lstStyle/>
        <a:p>
          <a:endParaRPr lang="en-US"/>
        </a:p>
      </dgm:t>
    </dgm:pt>
    <dgm:pt modelId="{C9C62445-C1F6-4FFA-8179-96E59AECD135}" type="pres">
      <dgm:prSet presAssocID="{DBE11854-E5CE-4D8E-85D8-A0E8695D1419}" presName="linear" presStyleCnt="0">
        <dgm:presLayoutVars>
          <dgm:animLvl val="lvl"/>
          <dgm:resizeHandles val="exact"/>
        </dgm:presLayoutVars>
      </dgm:prSet>
      <dgm:spPr/>
    </dgm:pt>
    <dgm:pt modelId="{6579723C-53E4-4435-A481-961879E25E92}" type="pres">
      <dgm:prSet presAssocID="{94976421-5F58-48AA-8010-67F4062F64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022601-C079-401F-BBB6-D3D7B0A1E87F}" type="pres">
      <dgm:prSet presAssocID="{AFB75007-840B-4109-A3F0-84A2083E0C5B}" presName="spacer" presStyleCnt="0"/>
      <dgm:spPr/>
    </dgm:pt>
    <dgm:pt modelId="{5C715116-5479-4B96-B84A-1B4DAE0CAFA2}" type="pres">
      <dgm:prSet presAssocID="{36C0C674-F742-4EDC-A18B-13B8A64F4C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B38A11-61C6-4F38-8D20-5F35D251EF4D}" type="pres">
      <dgm:prSet presAssocID="{C2EE8D66-710F-412E-8475-4FB8ACF4B9E9}" presName="spacer" presStyleCnt="0"/>
      <dgm:spPr/>
    </dgm:pt>
    <dgm:pt modelId="{FBBDCE02-8B9D-41C0-B58E-FBE46BD6B4B1}" type="pres">
      <dgm:prSet presAssocID="{3EE6C804-4BD2-4E31-B9EB-4D7A53B7F4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3D157A-C089-4E33-B0C6-797ABC55E05B}" type="pres">
      <dgm:prSet presAssocID="{F4AD215C-BA11-4897-A673-7174C5AB9B07}" presName="spacer" presStyleCnt="0"/>
      <dgm:spPr/>
    </dgm:pt>
    <dgm:pt modelId="{487D63CB-40EB-47AE-8609-02538AC62362}" type="pres">
      <dgm:prSet presAssocID="{616B08D9-A6DD-4F26-90D2-44D020EBA0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6CA70D-AE94-4681-8F6A-52437253FF18}" srcId="{DBE11854-E5CE-4D8E-85D8-A0E8695D1419}" destId="{616B08D9-A6DD-4F26-90D2-44D020EBA0FA}" srcOrd="3" destOrd="0" parTransId="{2C1DC446-D7EE-49E4-85AD-2AD7381EB649}" sibTransId="{F8634B91-B264-4339-AAEE-B42877F5D08E}"/>
    <dgm:cxn modelId="{59E4781E-3547-4ED3-880C-F130E8D993BA}" type="presOf" srcId="{94976421-5F58-48AA-8010-67F4062F64F1}" destId="{6579723C-53E4-4435-A481-961879E25E92}" srcOrd="0" destOrd="0" presId="urn:microsoft.com/office/officeart/2005/8/layout/vList2"/>
    <dgm:cxn modelId="{39BCBC27-9F65-4A5F-8B57-53B81F38EBFF}" srcId="{DBE11854-E5CE-4D8E-85D8-A0E8695D1419}" destId="{36C0C674-F742-4EDC-A18B-13B8A64F4CF2}" srcOrd="1" destOrd="0" parTransId="{FC5C377F-2A5A-4EB6-A96C-7263589EFAD2}" sibTransId="{C2EE8D66-710F-412E-8475-4FB8ACF4B9E9}"/>
    <dgm:cxn modelId="{DE1C2C4C-36CC-4053-8D72-2B1C809AB44D}" type="presOf" srcId="{36C0C674-F742-4EDC-A18B-13B8A64F4CF2}" destId="{5C715116-5479-4B96-B84A-1B4DAE0CAFA2}" srcOrd="0" destOrd="0" presId="urn:microsoft.com/office/officeart/2005/8/layout/vList2"/>
    <dgm:cxn modelId="{07383B8E-83E8-4411-9BCB-3C5239C38C0D}" type="presOf" srcId="{3EE6C804-4BD2-4E31-B9EB-4D7A53B7F4F4}" destId="{FBBDCE02-8B9D-41C0-B58E-FBE46BD6B4B1}" srcOrd="0" destOrd="0" presId="urn:microsoft.com/office/officeart/2005/8/layout/vList2"/>
    <dgm:cxn modelId="{BB861F96-1C42-411B-9674-D1699C9BD2A1}" srcId="{DBE11854-E5CE-4D8E-85D8-A0E8695D1419}" destId="{3EE6C804-4BD2-4E31-B9EB-4D7A53B7F4F4}" srcOrd="2" destOrd="0" parTransId="{0E81D948-385D-4D69-913E-DB6FA95FACFB}" sibTransId="{F4AD215C-BA11-4897-A673-7174C5AB9B07}"/>
    <dgm:cxn modelId="{32F5E79B-7175-44A7-B049-6062CD3F6064}" type="presOf" srcId="{616B08D9-A6DD-4F26-90D2-44D020EBA0FA}" destId="{487D63CB-40EB-47AE-8609-02538AC62362}" srcOrd="0" destOrd="0" presId="urn:microsoft.com/office/officeart/2005/8/layout/vList2"/>
    <dgm:cxn modelId="{B7092FCD-4E67-4ADA-9AD3-AA6CFAE134A2}" srcId="{DBE11854-E5CE-4D8E-85D8-A0E8695D1419}" destId="{94976421-5F58-48AA-8010-67F4062F64F1}" srcOrd="0" destOrd="0" parTransId="{80653C70-3412-4739-809A-98E8DDF8FEE4}" sibTransId="{AFB75007-840B-4109-A3F0-84A2083E0C5B}"/>
    <dgm:cxn modelId="{0F2053CF-EA4B-4554-9BE7-9CAFCE323DFB}" type="presOf" srcId="{DBE11854-E5CE-4D8E-85D8-A0E8695D1419}" destId="{C9C62445-C1F6-4FFA-8179-96E59AECD135}" srcOrd="0" destOrd="0" presId="urn:microsoft.com/office/officeart/2005/8/layout/vList2"/>
    <dgm:cxn modelId="{EA9EF6D8-6EE6-4B4A-B6BB-4A0CFF71D3FD}" type="presParOf" srcId="{C9C62445-C1F6-4FFA-8179-96E59AECD135}" destId="{6579723C-53E4-4435-A481-961879E25E92}" srcOrd="0" destOrd="0" presId="urn:microsoft.com/office/officeart/2005/8/layout/vList2"/>
    <dgm:cxn modelId="{6BD8B60E-6EFD-4FA9-928F-23361CCB0124}" type="presParOf" srcId="{C9C62445-C1F6-4FFA-8179-96E59AECD135}" destId="{91022601-C079-401F-BBB6-D3D7B0A1E87F}" srcOrd="1" destOrd="0" presId="urn:microsoft.com/office/officeart/2005/8/layout/vList2"/>
    <dgm:cxn modelId="{8726C487-3440-40B4-ADDC-C5F54A455726}" type="presParOf" srcId="{C9C62445-C1F6-4FFA-8179-96E59AECD135}" destId="{5C715116-5479-4B96-B84A-1B4DAE0CAFA2}" srcOrd="2" destOrd="0" presId="urn:microsoft.com/office/officeart/2005/8/layout/vList2"/>
    <dgm:cxn modelId="{76AD620A-AFB4-46E6-A01B-B3E27DC5E628}" type="presParOf" srcId="{C9C62445-C1F6-4FFA-8179-96E59AECD135}" destId="{FBB38A11-61C6-4F38-8D20-5F35D251EF4D}" srcOrd="3" destOrd="0" presId="urn:microsoft.com/office/officeart/2005/8/layout/vList2"/>
    <dgm:cxn modelId="{61C2744A-641D-480F-867D-2151A9D9169A}" type="presParOf" srcId="{C9C62445-C1F6-4FFA-8179-96E59AECD135}" destId="{FBBDCE02-8B9D-41C0-B58E-FBE46BD6B4B1}" srcOrd="4" destOrd="0" presId="urn:microsoft.com/office/officeart/2005/8/layout/vList2"/>
    <dgm:cxn modelId="{4E031470-7154-409F-82B7-F37E60BA3B35}" type="presParOf" srcId="{C9C62445-C1F6-4FFA-8179-96E59AECD135}" destId="{A63D157A-C089-4E33-B0C6-797ABC55E05B}" srcOrd="5" destOrd="0" presId="urn:microsoft.com/office/officeart/2005/8/layout/vList2"/>
    <dgm:cxn modelId="{D9F37E94-8092-48C6-BC48-7808A81AF9DA}" type="presParOf" srcId="{C9C62445-C1F6-4FFA-8179-96E59AECD135}" destId="{487D63CB-40EB-47AE-8609-02538AC623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723C-53E4-4435-A481-961879E25E92}">
      <dsp:nvSpPr>
        <dsp:cNvPr id="0" name=""/>
        <dsp:cNvSpPr/>
      </dsp:nvSpPr>
      <dsp:spPr>
        <a:xfrm>
          <a:off x="0" y="10039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Theorieteil</a:t>
          </a:r>
          <a:endParaRPr lang="en-US" sz="4800" kern="1200"/>
        </a:p>
      </dsp:txBody>
      <dsp:txXfrm>
        <a:off x="54830" y="64869"/>
        <a:ext cx="5497390" cy="1013539"/>
      </dsp:txXfrm>
    </dsp:sp>
    <dsp:sp modelId="{5C715116-5479-4B96-B84A-1B4DAE0CAFA2}">
      <dsp:nvSpPr>
        <dsp:cNvPr id="0" name=""/>
        <dsp:cNvSpPr/>
      </dsp:nvSpPr>
      <dsp:spPr>
        <a:xfrm>
          <a:off x="0" y="1271479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Einstimmung </a:t>
          </a:r>
          <a:endParaRPr lang="en-US" sz="4800" kern="1200"/>
        </a:p>
      </dsp:txBody>
      <dsp:txXfrm>
        <a:off x="54830" y="1326309"/>
        <a:ext cx="5497390" cy="1013539"/>
      </dsp:txXfrm>
    </dsp:sp>
    <dsp:sp modelId="{FBBDCE02-8B9D-41C0-B58E-FBE46BD6B4B1}">
      <dsp:nvSpPr>
        <dsp:cNvPr id="0" name=""/>
        <dsp:cNvSpPr/>
      </dsp:nvSpPr>
      <dsp:spPr>
        <a:xfrm>
          <a:off x="0" y="2532920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„praktische“ Übung</a:t>
          </a:r>
          <a:endParaRPr lang="en-US" sz="4800" kern="1200"/>
        </a:p>
      </dsp:txBody>
      <dsp:txXfrm>
        <a:off x="54830" y="2587750"/>
        <a:ext cx="5497390" cy="1013539"/>
      </dsp:txXfrm>
    </dsp:sp>
    <dsp:sp modelId="{487D63CB-40EB-47AE-8609-02538AC62362}">
      <dsp:nvSpPr>
        <dsp:cNvPr id="0" name=""/>
        <dsp:cNvSpPr/>
      </dsp:nvSpPr>
      <dsp:spPr>
        <a:xfrm>
          <a:off x="0" y="3794360"/>
          <a:ext cx="5607050" cy="1123199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Fazit</a:t>
          </a:r>
          <a:endParaRPr lang="en-US" sz="4800" kern="1200"/>
        </a:p>
      </dsp:txBody>
      <dsp:txXfrm>
        <a:off x="54830" y="3849190"/>
        <a:ext cx="549739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EAD516-76FC-4213-8103-6A5FA3161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de-DE" sz="4000"/>
              <a:t>TheorieAbend 16.03.2021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45E4B2-C690-448F-8BCD-1DB1E56DA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583044"/>
            <a:ext cx="3995955" cy="653164"/>
          </a:xfrm>
        </p:spPr>
        <p:txBody>
          <a:bodyPr>
            <a:normAutofit/>
          </a:bodyPr>
          <a:lstStyle/>
          <a:p>
            <a:pPr algn="r"/>
            <a:r>
              <a:rPr lang="de-DE">
                <a:solidFill>
                  <a:srgbClr val="FFFFFF"/>
                </a:solidFill>
              </a:rPr>
              <a:t>Sucharten und Einsatztaktik</a:t>
            </a:r>
          </a:p>
        </p:txBody>
      </p:sp>
    </p:spTree>
    <p:extLst>
      <p:ext uri="{BB962C8B-B14F-4D97-AF65-F5344CB8AC3E}">
        <p14:creationId xmlns:p14="http://schemas.microsoft.com/office/powerpoint/2010/main" val="7284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F3DB26-F7C2-4857-A8C1-7FF3631A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54" y="402408"/>
            <a:ext cx="8682491" cy="60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F26BB6-3F17-4A3F-95E8-1B807DC3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9" y="197380"/>
            <a:ext cx="9141981" cy="64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FB948E-8C96-4F28-830C-FAB0C567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8" y="381900"/>
            <a:ext cx="8746444" cy="60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08DDCB-C2E2-486E-998D-05338E09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5" y="344229"/>
            <a:ext cx="8553904" cy="61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52C68DB-5BE9-457D-8AEA-7CE031B73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2" y="217314"/>
            <a:ext cx="9196387" cy="64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8F1094-7206-42DB-8D93-183DE06A8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6" y="134483"/>
            <a:ext cx="7440158" cy="49051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4AFF62-C22D-4BD2-BC55-6CD181692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86" y="3828489"/>
            <a:ext cx="4876798" cy="28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6A8EB9-03B0-4B10-9966-BF8342ED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157607"/>
            <a:ext cx="6729866" cy="46348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2C2D7F-66D3-455A-95DA-EC52C858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32" y="2728468"/>
            <a:ext cx="53054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01FC57-FB62-47CE-840B-8E5A1605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089" y="2993989"/>
            <a:ext cx="5414281" cy="36187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F269CD-D1AE-403D-85C8-8775E59E1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7" y="145729"/>
            <a:ext cx="6922861" cy="45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B575E4-20C3-4678-9455-253AF110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44834"/>
            <a:ext cx="9385074" cy="57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5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62A18B-5474-4132-B423-B13820C5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e-DE" sz="2300">
                <a:solidFill>
                  <a:srgbClr val="FFFFFF"/>
                </a:solidFill>
              </a:rPr>
              <a:t>Einstimmung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F7E97F-94C6-4765-9C4A-E267294E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404040"/>
                </a:solidFill>
              </a:rPr>
              <a:t>Jeder holt aus seinem Einsatzgepäck sein persönlich wichtigstes und unwichtigstes Teil und überlegt sich zwei Sätze dazu.</a:t>
            </a:r>
          </a:p>
          <a:p>
            <a:r>
              <a:rPr lang="de-DE" dirty="0">
                <a:solidFill>
                  <a:srgbClr val="404040"/>
                </a:solidFill>
              </a:rPr>
              <a:t>Rei um wird vorgestellt.</a:t>
            </a:r>
          </a:p>
          <a:p>
            <a:endParaRPr lang="de-DE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45DBE-46F8-44E8-9811-092F6FA0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A6550-C407-485D-A284-6E87A289A4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Technikcheck</a:t>
            </a:r>
          </a:p>
          <a:p>
            <a:pPr marL="0" indent="0">
              <a:buNone/>
            </a:pPr>
            <a:r>
              <a:rPr lang="de-DE" sz="2400" dirty="0"/>
              <a:t> wir testen einmal die Mikrofonbenutzung und </a:t>
            </a:r>
          </a:p>
          <a:p>
            <a:pPr marL="0" indent="0">
              <a:buNone/>
            </a:pPr>
            <a:r>
              <a:rPr lang="de-DE" sz="2400" dirty="0"/>
              <a:t> Teilgruppensitzungen 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4E724-2A77-4D7E-B765-4243C3443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Materialcheck</a:t>
            </a:r>
          </a:p>
          <a:p>
            <a:pPr marL="0" indent="0">
              <a:buNone/>
            </a:pPr>
            <a:r>
              <a:rPr lang="de-DE" sz="2400" dirty="0"/>
              <a:t>Stift, Papier, Einsatzgepäck und Handy mit Akku.</a:t>
            </a:r>
          </a:p>
        </p:txBody>
      </p:sp>
    </p:spTree>
    <p:extLst>
      <p:ext uri="{BB962C8B-B14F-4D97-AF65-F5344CB8AC3E}">
        <p14:creationId xmlns:p14="http://schemas.microsoft.com/office/powerpoint/2010/main" val="297152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F5561-FEEA-4916-80B5-A00B4FEB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Praktischer Teil</a:t>
            </a:r>
          </a:p>
        </p:txBody>
      </p:sp>
      <p:pic>
        <p:nvPicPr>
          <p:cNvPr id="4" name="salamisound-3902659-polizei-martinshorn-sirene-3">
            <a:hlinkClick r:id="" action="ppaction://media"/>
            <a:extLst>
              <a:ext uri="{FF2B5EF4-FFF2-40B4-BE49-F238E27FC236}">
                <a16:creationId xmlns:a16="http://schemas.microsoft.com/office/drawing/2014/main" id="{C3AE16AF-C185-49F2-B9A1-4ED44A41C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6304" y="2893332"/>
            <a:ext cx="2607582" cy="2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5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E70035-2E4E-4F9F-A4A6-77B0B9FB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FDCBF5-07B8-49C5-BD1E-0DD5E1DB2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107533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AD6357-37CA-4F95-A07F-5308D99F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99" y="1059838"/>
            <a:ext cx="4812634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de-DE" sz="4800">
                <a:solidFill>
                  <a:schemeClr val="bg1">
                    <a:lumMod val="85000"/>
                    <a:lumOff val="15000"/>
                  </a:schemeClr>
                </a:solidFill>
              </a:rPr>
              <a:t>Wir stellen uns folgende Dinge vor…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FB64A5-5FD5-4748-BC76-137C0DEB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245034-09EE-4251-B622-500C87CB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256" y="731520"/>
            <a:ext cx="3701710" cy="5394962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tx1"/>
                </a:solidFill>
              </a:rPr>
              <a:t>die Alarm App löst aus</a:t>
            </a:r>
          </a:p>
          <a:p>
            <a:r>
              <a:rPr lang="de-DE">
                <a:solidFill>
                  <a:schemeClr val="tx1"/>
                </a:solidFill>
              </a:rPr>
              <a:t>ab in die Einsatzkleidung</a:t>
            </a:r>
          </a:p>
          <a:p>
            <a:r>
              <a:rPr lang="de-DE">
                <a:solidFill>
                  <a:schemeClr val="tx1"/>
                </a:solidFill>
              </a:rPr>
              <a:t>das Einsätzgepäck ist im Auto</a:t>
            </a:r>
          </a:p>
          <a:p>
            <a:r>
              <a:rPr lang="de-DE">
                <a:solidFill>
                  <a:schemeClr val="tx1"/>
                </a:solidFill>
              </a:rPr>
              <a:t>Wir treffen uns am ASH und besetzen die Einsatzfahrzeuge…</a:t>
            </a:r>
          </a:p>
          <a:p>
            <a:r>
              <a:rPr lang="de-DE">
                <a:solidFill>
                  <a:schemeClr val="tx1"/>
                </a:solidFill>
              </a:rPr>
              <a:t>Informationen folgen heißt es…</a:t>
            </a:r>
          </a:p>
          <a:p>
            <a:r>
              <a:rPr lang="de-DE">
                <a:solidFill>
                  <a:schemeClr val="tx1"/>
                </a:solidFill>
              </a:rPr>
              <a:t>Spannung und Nervosität machen sich breit</a:t>
            </a:r>
          </a:p>
          <a:p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2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AF64E-DD9E-41D7-9235-56CBCDF7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9AE29-52BA-4D5F-A499-EB10F6F8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immer 3 Gruppen geben.</a:t>
            </a:r>
          </a:p>
          <a:p>
            <a:r>
              <a:rPr lang="de-DE" dirty="0"/>
              <a:t>Jede Gruppe hat eine extra Aufgabe der ein Teil eines Sucheinsatzes ist</a:t>
            </a:r>
          </a:p>
          <a:p>
            <a:r>
              <a:rPr lang="de-DE" dirty="0"/>
              <a:t>Von Eintreffen am Einsatzort bis wir fertig mit der Suche sind und am Auto ankommen.</a:t>
            </a:r>
          </a:p>
          <a:p>
            <a:r>
              <a:rPr lang="de-DE" dirty="0"/>
              <a:t>Sinn ist es das wir am Ende einen kompletten Einsatz  zusammen stellen können.</a:t>
            </a:r>
          </a:p>
          <a:p>
            <a:r>
              <a:rPr lang="de-DE" dirty="0"/>
              <a:t>Beratet euch in Kleingruppen und erarbeitet auf was es ankommt und einen Zeitablauf! Bitte genau machen!</a:t>
            </a:r>
          </a:p>
        </p:txBody>
      </p:sp>
    </p:spTree>
    <p:extLst>
      <p:ext uri="{BB962C8B-B14F-4D97-AF65-F5344CB8AC3E}">
        <p14:creationId xmlns:p14="http://schemas.microsoft.com/office/powerpoint/2010/main" val="8522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15161-9F72-42CA-92B7-35B30C4D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1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654AA22-F647-463D-B6AF-2CEC31352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10"/>
          <a:stretch/>
        </p:blipFill>
        <p:spPr>
          <a:xfrm>
            <a:off x="0" y="2351314"/>
            <a:ext cx="7016747" cy="402508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010156-D3BD-483C-993C-9E4AF9774BA2}"/>
              </a:ext>
            </a:extLst>
          </p:cNvPr>
          <p:cNvSpPr txBox="1"/>
          <p:nvPr/>
        </p:nvSpPr>
        <p:spPr>
          <a:xfrm>
            <a:off x="6937829" y="2351314"/>
            <a:ext cx="4615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Name: Susanna </a:t>
            </a:r>
            <a:r>
              <a:rPr lang="de-DE" dirty="0" err="1"/>
              <a:t>Kopokati</a:t>
            </a:r>
            <a:r>
              <a:rPr lang="de-DE" dirty="0"/>
              <a:t> * 22.04.1967</a:t>
            </a:r>
          </a:p>
          <a:p>
            <a:endParaRPr lang="de-DE" dirty="0"/>
          </a:p>
          <a:p>
            <a:r>
              <a:rPr lang="de-DE" dirty="0"/>
              <a:t>Wohnhaft Stgt. mit Ehemann 2 Kinder</a:t>
            </a:r>
          </a:p>
          <a:p>
            <a:endParaRPr lang="de-DE" dirty="0"/>
          </a:p>
          <a:p>
            <a:r>
              <a:rPr lang="de-DE" dirty="0"/>
              <a:t>Bek. Depression, </a:t>
            </a:r>
            <a:r>
              <a:rPr lang="de-DE" dirty="0" err="1"/>
              <a:t>Rauchabusus</a:t>
            </a:r>
            <a:r>
              <a:rPr lang="de-DE" dirty="0"/>
              <a:t>, gelegentlich </a:t>
            </a:r>
            <a:r>
              <a:rPr lang="de-DE" dirty="0" err="1"/>
              <a:t>Alk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Schwarze Brille, dunkele schulterlange Haare mehr nicht bekannt</a:t>
            </a:r>
          </a:p>
          <a:p>
            <a:endParaRPr lang="de-DE" dirty="0"/>
          </a:p>
          <a:p>
            <a:r>
              <a:rPr lang="de-DE" dirty="0"/>
              <a:t>Witterung: 12.04.2020 18:00 Uhr </a:t>
            </a:r>
          </a:p>
          <a:p>
            <a:r>
              <a:rPr lang="de-DE" dirty="0"/>
              <a:t>9 Grad feucht gelegentlich Regen.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Fund: Pat. mit Schnittverletz. Beide Unterarme, hoher Blutverlust, somnolent bis bewusstlos.</a:t>
            </a:r>
          </a:p>
        </p:txBody>
      </p:sp>
    </p:spTree>
    <p:extLst>
      <p:ext uri="{BB962C8B-B14F-4D97-AF65-F5344CB8AC3E}">
        <p14:creationId xmlns:p14="http://schemas.microsoft.com/office/powerpoint/2010/main" val="395790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9EC2-6AA8-4E4C-8964-30D65F1C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Teambesprechung 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A2C089-0723-45B0-9A3A-207E5A74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Gruppe 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2. Gruppe Suche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3. Gruppe SAN</a:t>
            </a:r>
          </a:p>
        </p:txBody>
      </p:sp>
    </p:spTree>
    <p:extLst>
      <p:ext uri="{BB962C8B-B14F-4D97-AF65-F5344CB8AC3E}">
        <p14:creationId xmlns:p14="http://schemas.microsoft.com/office/powerpoint/2010/main" val="1561970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A10AD2E-B68D-428E-9884-3C613FC38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30"/>
          <a:stretch/>
        </p:blipFill>
        <p:spPr>
          <a:xfrm>
            <a:off x="230818" y="2153412"/>
            <a:ext cx="7729728" cy="465128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08467A-8DF8-473C-A2F2-1C3ED149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32A856-AE36-4654-9E5D-69D6A2C41116}"/>
              </a:ext>
            </a:extLst>
          </p:cNvPr>
          <p:cNvSpPr txBox="1"/>
          <p:nvPr/>
        </p:nvSpPr>
        <p:spPr>
          <a:xfrm>
            <a:off x="8142514" y="2394857"/>
            <a:ext cx="3818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Kleidung: lila Jacke, schwarze Hose</a:t>
            </a:r>
          </a:p>
          <a:p>
            <a:endParaRPr lang="de-DE" dirty="0"/>
          </a:p>
          <a:p>
            <a:r>
              <a:rPr lang="de-DE" dirty="0"/>
              <a:t>Grau/blondes kurzes Haar</a:t>
            </a:r>
          </a:p>
          <a:p>
            <a:endParaRPr lang="de-DE" dirty="0"/>
          </a:p>
          <a:p>
            <a:r>
              <a:rPr lang="de-DE" dirty="0"/>
              <a:t>Vorerkrank: KHK, Diabetes, Apoplex</a:t>
            </a:r>
          </a:p>
          <a:p>
            <a:r>
              <a:rPr lang="de-DE" dirty="0" err="1"/>
              <a:t>Medis</a:t>
            </a:r>
            <a:r>
              <a:rPr lang="de-DE" dirty="0"/>
              <a:t>: viele 3x täglich</a:t>
            </a:r>
          </a:p>
          <a:p>
            <a:endParaRPr lang="de-DE" dirty="0"/>
          </a:p>
          <a:p>
            <a:r>
              <a:rPr lang="de-DE" dirty="0"/>
              <a:t>Liebt Wasser und Vögel. </a:t>
            </a:r>
          </a:p>
          <a:p>
            <a:endParaRPr lang="de-DE" dirty="0"/>
          </a:p>
          <a:p>
            <a:r>
              <a:rPr lang="de-DE" dirty="0"/>
              <a:t>Witterung: </a:t>
            </a:r>
          </a:p>
          <a:p>
            <a:r>
              <a:rPr lang="de-DE" dirty="0"/>
              <a:t>16.05.2020  19:30 Uhr </a:t>
            </a:r>
          </a:p>
          <a:p>
            <a:r>
              <a:rPr lang="de-DE" dirty="0"/>
              <a:t>14 Grad windig / trocken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Fund: Zittrig, kaltschweißig, zyanotisch, ansprechbar aber verwirrt.</a:t>
            </a:r>
          </a:p>
        </p:txBody>
      </p:sp>
    </p:spTree>
    <p:extLst>
      <p:ext uri="{BB962C8B-B14F-4D97-AF65-F5344CB8AC3E}">
        <p14:creationId xmlns:p14="http://schemas.microsoft.com/office/powerpoint/2010/main" val="3389965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9EC2-6AA8-4E4C-8964-30D65F1C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Teambesprechung Fall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A2C089-0723-45B0-9A3A-207E5A74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Gruppe 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2. Gruppe Suche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3. Gruppe SAN</a:t>
            </a:r>
          </a:p>
        </p:txBody>
      </p:sp>
    </p:spTree>
    <p:extLst>
      <p:ext uri="{BB962C8B-B14F-4D97-AF65-F5344CB8AC3E}">
        <p14:creationId xmlns:p14="http://schemas.microsoft.com/office/powerpoint/2010/main" val="277958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3AC986C-21A5-4166-8748-13DF858F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68"/>
          <a:stretch/>
        </p:blipFill>
        <p:spPr>
          <a:xfrm>
            <a:off x="209586" y="1872343"/>
            <a:ext cx="8036742" cy="480797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5968A3-1040-4483-83D2-182EA34F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 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6135BA-8860-4226-B39C-B74F40FE0A49}"/>
              </a:ext>
            </a:extLst>
          </p:cNvPr>
          <p:cNvSpPr txBox="1"/>
          <p:nvPr/>
        </p:nvSpPr>
        <p:spPr>
          <a:xfrm>
            <a:off x="8629614" y="2153412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Name: Steve </a:t>
            </a:r>
            <a:r>
              <a:rPr lang="de-DE" dirty="0" err="1"/>
              <a:t>Bleher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14.08.1993</a:t>
            </a:r>
          </a:p>
          <a:p>
            <a:r>
              <a:rPr lang="de-DE" dirty="0"/>
              <a:t>Wohnhaft: Bietigheim</a:t>
            </a:r>
          </a:p>
          <a:p>
            <a:endParaRPr lang="de-DE" dirty="0"/>
          </a:p>
          <a:p>
            <a:r>
              <a:rPr lang="de-DE" dirty="0"/>
              <a:t>Keine weiteren Informationen bisher</a:t>
            </a:r>
          </a:p>
          <a:p>
            <a:endParaRPr lang="de-DE" dirty="0"/>
          </a:p>
          <a:p>
            <a:r>
              <a:rPr lang="de-DE" dirty="0"/>
              <a:t>Witterung: </a:t>
            </a:r>
          </a:p>
          <a:p>
            <a:r>
              <a:rPr lang="de-DE" dirty="0"/>
              <a:t>13.08.2020 23:00 Uhr</a:t>
            </a:r>
          </a:p>
          <a:p>
            <a:r>
              <a:rPr lang="de-DE" dirty="0"/>
              <a:t>18 Grad fast kein Wind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Fund: erweckbar auf Ansprache, verwirrt keine Erinnerung zum Geschehen, Wunde am Kopf sowie am linken Knie.</a:t>
            </a:r>
          </a:p>
        </p:txBody>
      </p:sp>
    </p:spTree>
    <p:extLst>
      <p:ext uri="{BB962C8B-B14F-4D97-AF65-F5344CB8AC3E}">
        <p14:creationId xmlns:p14="http://schemas.microsoft.com/office/powerpoint/2010/main" val="398866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B9EC2-6AA8-4E4C-8964-30D65F1C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Teambesprechung Fall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A2C089-0723-45B0-9A3A-207E5A74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Gruppe EL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2. Gruppe Suche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3. Gruppe SAN</a:t>
            </a:r>
          </a:p>
        </p:txBody>
      </p:sp>
    </p:spTree>
    <p:extLst>
      <p:ext uri="{BB962C8B-B14F-4D97-AF65-F5344CB8AC3E}">
        <p14:creationId xmlns:p14="http://schemas.microsoft.com/office/powerpoint/2010/main" val="209401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2D8839-F17A-4C90-BBE1-1F6AE447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Was ist der pLan?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CFFFF8D-DEB1-43E9-B417-59606FF73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68199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45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52B49-54CC-4EDB-AF7C-95517528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Gibt es noch fragen?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C34F7-B0C6-4293-BF73-41A0B9822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Vielen Dank fürs Mitmachen!</a:t>
            </a:r>
          </a:p>
        </p:txBody>
      </p:sp>
    </p:spTree>
    <p:extLst>
      <p:ext uri="{BB962C8B-B14F-4D97-AF65-F5344CB8AC3E}">
        <p14:creationId xmlns:p14="http://schemas.microsoft.com/office/powerpoint/2010/main" val="122908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18F3B2-24A4-47D0-8F92-66E8D0563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582220"/>
            <a:ext cx="9029700" cy="59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C6B50-8A88-4F35-BE3F-D447F86B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unterschiedlichen sucharten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8076F-2886-449C-85C8-2C6BDA2A8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Einsatzsituation und Ressourcen sollte die jeweilige </a:t>
            </a:r>
            <a:r>
              <a:rPr lang="de-DE" dirty="0" err="1"/>
              <a:t>Suchart</a:t>
            </a:r>
            <a:r>
              <a:rPr lang="de-DE" dirty="0"/>
              <a:t> zum Einsatz kommen.</a:t>
            </a:r>
          </a:p>
        </p:txBody>
      </p:sp>
    </p:spTree>
    <p:extLst>
      <p:ext uri="{BB962C8B-B14F-4D97-AF65-F5344CB8AC3E}">
        <p14:creationId xmlns:p14="http://schemas.microsoft.com/office/powerpoint/2010/main" val="187981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D35564-DAA7-4E66-B658-17532CDF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98" y="461509"/>
            <a:ext cx="9240736" cy="59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29F8A2-552E-4C8C-B3EE-41D4831A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12" y="209064"/>
            <a:ext cx="9237775" cy="64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B63149-6702-48C8-8D75-55A6A251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32227"/>
            <a:ext cx="9056233" cy="63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5868FE-CE32-40A7-AB26-65923E93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82" y="96562"/>
            <a:ext cx="9770836" cy="66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405</Words>
  <Application>Microsoft Office PowerPoint</Application>
  <PresentationFormat>Breitbild</PresentationFormat>
  <Paragraphs>102</Paragraphs>
  <Slides>30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Gill Sans MT</vt:lpstr>
      <vt:lpstr>Paket</vt:lpstr>
      <vt:lpstr>TheorieAbend 16.03.2021</vt:lpstr>
      <vt:lpstr>Organisatorisches</vt:lpstr>
      <vt:lpstr>Was ist der pLan?</vt:lpstr>
      <vt:lpstr>PowerPoint-Präsentation</vt:lpstr>
      <vt:lpstr>Die unterschiedlichen sucharten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Einstimmung</vt:lpstr>
      <vt:lpstr>Praktischer Teil</vt:lpstr>
      <vt:lpstr>PowerPoint-Präsentation</vt:lpstr>
      <vt:lpstr>Wir stellen uns folgende Dinge vor…</vt:lpstr>
      <vt:lpstr>Fallbeispiele</vt:lpstr>
      <vt:lpstr>Fallbeispiel 1</vt:lpstr>
      <vt:lpstr>Teambesprechung Fall 1</vt:lpstr>
      <vt:lpstr>Fallbeispiel 2</vt:lpstr>
      <vt:lpstr>Teambesprechung Fall 2</vt:lpstr>
      <vt:lpstr>Fallbeispiel 3</vt:lpstr>
      <vt:lpstr>Teambesprechung Fall 3</vt:lpstr>
      <vt:lpstr>Gibt es 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TheorieAbend 16.03.2021</dc:title>
  <dc:creator>Tobias Gorhan</dc:creator>
  <cp:lastModifiedBy>Tobias Gorhan</cp:lastModifiedBy>
  <cp:revision>39</cp:revision>
  <dcterms:created xsi:type="dcterms:W3CDTF">2021-03-16T09:22:23Z</dcterms:created>
  <dcterms:modified xsi:type="dcterms:W3CDTF">2021-03-16T16:03:10Z</dcterms:modified>
</cp:coreProperties>
</file>